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65" r:id="rId3"/>
    <p:sldId id="257" r:id="rId4"/>
    <p:sldId id="258" r:id="rId5"/>
    <p:sldId id="266" r:id="rId6"/>
    <p:sldId id="268" r:id="rId7"/>
    <p:sldId id="259" r:id="rId8"/>
    <p:sldId id="260"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Medium" panose="00000600000000000000" pitchFamily="2"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jU+83RK5+yVKrYVihExZFs4FNE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kesh R" userId="28ec0edc362a3f9f" providerId="LiveId" clId="{51B19ED7-F4B3-4FDB-9350-634B84617810}"/>
    <pc:docChg chg="modSld">
      <pc:chgData name="Rishikesh R" userId="28ec0edc362a3f9f" providerId="LiveId" clId="{51B19ED7-F4B3-4FDB-9350-634B84617810}" dt="2023-11-10T04:44:48.758" v="0"/>
      <pc:docMkLst>
        <pc:docMk/>
      </pc:docMkLst>
      <pc:sldChg chg="modSp mod">
        <pc:chgData name="Rishikesh R" userId="28ec0edc362a3f9f" providerId="LiveId" clId="{51B19ED7-F4B3-4FDB-9350-634B84617810}" dt="2023-11-10T04:44:48.758" v="0"/>
        <pc:sldMkLst>
          <pc:docMk/>
          <pc:sldMk cId="0" sldId="259"/>
        </pc:sldMkLst>
        <pc:spChg chg="mod">
          <ac:chgData name="Rishikesh R" userId="28ec0edc362a3f9f" providerId="LiveId" clId="{51B19ED7-F4B3-4FDB-9350-634B84617810}" dt="2023-11-10T04:44:48.758" v="0"/>
          <ac:spMkLst>
            <pc:docMk/>
            <pc:sldMk cId="0" sldId="259"/>
            <ac:spMk id="185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1" name="Google Shape;1861;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11/10/2023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1162433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E-Commerce Website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976C-07B0-385E-ADD4-4F14CA092EE1}"/>
              </a:ext>
            </a:extLst>
          </p:cNvPr>
          <p:cNvSpPr>
            <a:spLocks noGrp="1"/>
          </p:cNvSpPr>
          <p:nvPr>
            <p:ph type="title"/>
          </p:nvPr>
        </p:nvSpPr>
        <p:spPr>
          <a:xfrm>
            <a:off x="377666" y="339502"/>
            <a:ext cx="3742555" cy="738664"/>
          </a:xfrm>
        </p:spPr>
        <p:txBody>
          <a:bodyPr/>
          <a:lstStyle/>
          <a:p>
            <a:pPr algn="l"/>
            <a:r>
              <a:rPr lang="en-IN" sz="2400" b="1" dirty="0">
                <a:latin typeface="Times New Roman" panose="02020603050405020304" pitchFamily="18" charset="0"/>
                <a:cs typeface="Times New Roman" panose="02020603050405020304" pitchFamily="18" charset="0"/>
              </a:rPr>
              <a:t>E-commerce website</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Name : WINKLE</a:t>
            </a:r>
          </a:p>
        </p:txBody>
      </p:sp>
      <p:sp>
        <p:nvSpPr>
          <p:cNvPr id="5" name="Text Placeholder 4">
            <a:extLst>
              <a:ext uri="{FF2B5EF4-FFF2-40B4-BE49-F238E27FC236}">
                <a16:creationId xmlns:a16="http://schemas.microsoft.com/office/drawing/2014/main" id="{E41710C0-C874-7B45-44E6-F9A2EEFAB51F}"/>
              </a:ext>
            </a:extLst>
          </p:cNvPr>
          <p:cNvSpPr>
            <a:spLocks noGrp="1"/>
          </p:cNvSpPr>
          <p:nvPr>
            <p:ph type="body" idx="1"/>
          </p:nvPr>
        </p:nvSpPr>
        <p:spPr>
          <a:xfrm>
            <a:off x="377666" y="2084917"/>
            <a:ext cx="4842406" cy="1692771"/>
          </a:xfrm>
        </p:spPr>
        <p:txBody>
          <a:bodyPr/>
          <a:lstStyle/>
          <a:p>
            <a:r>
              <a:rPr lang="en-IN" sz="2000" b="1" dirty="0">
                <a:latin typeface="Times New Roman" panose="02020603050405020304" pitchFamily="18" charset="0"/>
                <a:cs typeface="Times New Roman" panose="02020603050405020304" pitchFamily="18" charset="0"/>
              </a:rPr>
              <a:t>Team Members: </a:t>
            </a:r>
          </a:p>
          <a:p>
            <a:r>
              <a:rPr lang="en-IN" b="1" dirty="0">
                <a:latin typeface="Times New Roman" panose="02020603050405020304" pitchFamily="18" charset="0"/>
                <a:cs typeface="Times New Roman" panose="02020603050405020304" pitchFamily="18" charset="0"/>
              </a:rPr>
              <a:t>                         </a:t>
            </a:r>
          </a:p>
          <a:p>
            <a:pPr algn="l"/>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1.</a:t>
            </a:r>
            <a:r>
              <a:rPr lang="en-IN" b="0" i="0" u="none" strike="noStrike" dirty="0">
                <a:solidFill>
                  <a:srgbClr val="000000"/>
                </a:solidFill>
                <a:effectLst/>
                <a:latin typeface="Times New Roman" panose="02020603050405020304" pitchFamily="18" charset="0"/>
                <a:cs typeface="Times New Roman" panose="02020603050405020304" pitchFamily="18" charset="0"/>
              </a:rPr>
              <a:t> HEPZIBAH CATHERINE F</a:t>
            </a:r>
            <a:r>
              <a:rPr lang="en-IN" dirty="0">
                <a:latin typeface="Times New Roman" panose="02020603050405020304" pitchFamily="18" charset="0"/>
                <a:cs typeface="Times New Roman" panose="02020603050405020304" pitchFamily="18" charset="0"/>
              </a:rPr>
              <a:t>  (111420205014)</a:t>
            </a:r>
          </a:p>
          <a:p>
            <a:pPr algn="l"/>
            <a:r>
              <a:rPr lang="en-IN" dirty="0">
                <a:latin typeface="Times New Roman" panose="02020603050405020304" pitchFamily="18" charset="0"/>
                <a:cs typeface="Times New Roman" panose="02020603050405020304" pitchFamily="18" charset="0"/>
              </a:rPr>
              <a:t>             2. </a:t>
            </a:r>
            <a:r>
              <a:rPr lang="en-IN" b="0" i="0" u="none" strike="noStrike" dirty="0">
                <a:solidFill>
                  <a:srgbClr val="000000"/>
                </a:solidFill>
                <a:effectLst/>
                <a:latin typeface="Times New Roman" panose="02020603050405020304" pitchFamily="18" charset="0"/>
                <a:cs typeface="Times New Roman" panose="02020603050405020304" pitchFamily="18" charset="0"/>
              </a:rPr>
              <a:t>RISHIKESH R</a:t>
            </a:r>
            <a:r>
              <a:rPr lang="en-IN" dirty="0">
                <a:latin typeface="Times New Roman" panose="02020603050405020304" pitchFamily="18" charset="0"/>
                <a:cs typeface="Times New Roman" panose="02020603050405020304" pitchFamily="18" charset="0"/>
              </a:rPr>
              <a:t> (111420205036)</a:t>
            </a:r>
          </a:p>
          <a:p>
            <a:pPr algn="l"/>
            <a:r>
              <a:rPr lang="en-IN" dirty="0">
                <a:latin typeface="Times New Roman" panose="02020603050405020304" pitchFamily="18" charset="0"/>
                <a:cs typeface="Times New Roman" panose="02020603050405020304" pitchFamily="18" charset="0"/>
              </a:rPr>
              <a:t>             3. TAMILSELVAN(111420205048)</a:t>
            </a:r>
          </a:p>
          <a:p>
            <a:pPr algn="l"/>
            <a:r>
              <a:rPr lang="en-IN" dirty="0">
                <a:latin typeface="Times New Roman" panose="02020603050405020304" pitchFamily="18" charset="0"/>
                <a:cs typeface="Times New Roman" panose="02020603050405020304" pitchFamily="18" charset="0"/>
              </a:rPr>
              <a:t>             4. </a:t>
            </a:r>
            <a:r>
              <a:rPr lang="en-IN" b="0" i="0" u="none" strike="noStrike" dirty="0">
                <a:solidFill>
                  <a:srgbClr val="000000"/>
                </a:solidFill>
                <a:effectLst/>
                <a:latin typeface="Times New Roman" panose="02020603050405020304" pitchFamily="18" charset="0"/>
                <a:cs typeface="Times New Roman" panose="02020603050405020304" pitchFamily="18" charset="0"/>
              </a:rPr>
              <a:t>YUVARAJ</a:t>
            </a:r>
            <a:r>
              <a:rPr lang="en-IN" dirty="0">
                <a:latin typeface="Times New Roman" panose="02020603050405020304" pitchFamily="18" charset="0"/>
                <a:cs typeface="Times New Roman" panose="02020603050405020304" pitchFamily="18" charset="0"/>
              </a:rPr>
              <a:t> B(111420205055</a:t>
            </a:r>
            <a:r>
              <a:rPr lang="en-IN" b="1" dirty="0">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DE9C83A6-E6DB-4228-8900-9DB6E8E94E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493787"/>
            <a:ext cx="3528392" cy="4155926"/>
          </a:xfrm>
          <a:prstGeom prst="rect">
            <a:avLst/>
          </a:prstGeom>
        </p:spPr>
      </p:pic>
    </p:spTree>
    <p:extLst>
      <p:ext uri="{BB962C8B-B14F-4D97-AF65-F5344CB8AC3E}">
        <p14:creationId xmlns:p14="http://schemas.microsoft.com/office/powerpoint/2010/main" val="122407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anose="02020603050405020304" pitchFamily="18" charset="0"/>
                <a:ea typeface="EB Garamond"/>
                <a:cs typeface="Times New Roman" panose="02020603050405020304" pitchFamily="18" charset="0"/>
                <a:sym typeface="EB Garamond"/>
              </a:rPr>
              <a:t>E-Commerce Website</a:t>
            </a:r>
            <a:endParaRPr sz="1829"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23413" y="1201688"/>
            <a:ext cx="4548587" cy="3319713"/>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GB" dirty="0">
                <a:latin typeface="Times New Roman" panose="02020603050405020304" pitchFamily="18" charset="0"/>
                <a:ea typeface="EB Garamond Medium"/>
                <a:cs typeface="Times New Roman" panose="02020603050405020304" pitchFamily="18" charset="0"/>
                <a:sym typeface="EB Garamond Medium"/>
              </a:rPr>
              <a:t>An e-commerce website functions as a digital marketplace in which businesses can display and sell their products or services to customers via the internet. This online platform is intended to provide a variety of services and features that enable business transactions to be conducted in a virtual environment. The primary function of an e-commerce website is as follows: An e-commerce website's primary goal is to allow businesses to sell their products or services to clients online. Customers can browse, choose, and purchase things from the convenience of their own homes, 24 hours a day, seven days a week. E-commerce crosses geographical barriers, allowing enterprises to reach customers outside of their immediate area. This expanded reach provides opportunities for expansion and diversification.</a:t>
            </a:r>
            <a:endParaRPr dirty="0">
              <a:latin typeface="Times New Roman" panose="02020603050405020304" pitchFamily="18" charset="0"/>
              <a:ea typeface="EB Garamond Medium"/>
              <a:cs typeface="Times New Roman" panose="02020603050405020304" pitchFamily="18" charset="0"/>
              <a:sym typeface="EB Garamo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50" name="Google Shape;1850;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Times New Roman" panose="02020603050405020304" pitchFamily="18" charset="0"/>
                <a:ea typeface="EB Garamond"/>
                <a:cs typeface="Times New Roman" panose="02020603050405020304" pitchFamily="18" charset="0"/>
                <a:sym typeface="EB Garamond"/>
              </a:rPr>
              <a:t>SRS for E-Commerce</a:t>
            </a:r>
            <a:endParaRPr sz="1800" b="1" dirty="0">
              <a:latin typeface="Times New Roman" panose="02020603050405020304" pitchFamily="18" charset="0"/>
              <a:ea typeface="EB Garamond"/>
              <a:cs typeface="Times New Roman" panose="02020603050405020304" pitchFamily="18" charset="0"/>
              <a:sym typeface="EB Garamond"/>
            </a:endParaRPr>
          </a:p>
        </p:txBody>
      </p:sp>
      <p:sp>
        <p:nvSpPr>
          <p:cNvPr id="2" name="TextBox 1">
            <a:extLst>
              <a:ext uri="{FF2B5EF4-FFF2-40B4-BE49-F238E27FC236}">
                <a16:creationId xmlns:a16="http://schemas.microsoft.com/office/drawing/2014/main" id="{7F980BF7-C7CD-92F1-894F-0B1C4417B9DA}"/>
              </a:ext>
            </a:extLst>
          </p:cNvPr>
          <p:cNvSpPr txBox="1"/>
          <p:nvPr/>
        </p:nvSpPr>
        <p:spPr>
          <a:xfrm>
            <a:off x="397565" y="505918"/>
            <a:ext cx="8457297"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1.Introduction: </a:t>
            </a:r>
          </a:p>
          <a:p>
            <a:endParaRPr lang="en-IN"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"Winkle" is a dynamic e-commerce platform designed to bring convenience and choice to online shopping. Our goal is to create a seamless online marketplace where users can effortlessly discover, buy, and sell a wide range of products. Whether you're a shopper looking for the latest trends or a seller eager to showcase your products to a global audience, Winkle is here to make it happen.</a:t>
            </a:r>
          </a:p>
          <a:p>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2. Purpose</a:t>
            </a:r>
            <a:r>
              <a:rPr lang="en-IN">
                <a:latin typeface="Times New Roman" panose="02020603050405020304" pitchFamily="18" charset="0"/>
                <a:cs typeface="Times New Roman" panose="02020603050405020304" pitchFamily="18" charset="0"/>
              </a:rPr>
              <a:t>: </a:t>
            </a:r>
          </a:p>
          <a:p>
            <a:pPr algn="just"/>
            <a:endParaRPr lang="en-IN" dirty="0">
              <a:latin typeface="Times New Roman" panose="02020603050405020304" pitchFamily="18" charset="0"/>
              <a:cs typeface="Times New Roman" panose="02020603050405020304" pitchFamily="18" charset="0"/>
            </a:endParaRPr>
          </a:p>
          <a:p>
            <a:pPr algn="just"/>
            <a:r>
              <a:rPr lang="en-IN" sz="1400" dirty="0">
                <a:latin typeface="Times New Roman" panose="02020603050405020304" pitchFamily="18" charset="0"/>
                <a:cs typeface="Times New Roman" panose="02020603050405020304" pitchFamily="18" charset="0"/>
              </a:rPr>
              <a:t>              </a:t>
            </a:r>
            <a:r>
              <a:rPr lang="en-GB" sz="1400" b="0" i="0" dirty="0">
                <a:solidFill>
                  <a:srgbClr val="1F1F1F"/>
                </a:solidFill>
                <a:effectLst/>
                <a:latin typeface="Times New Roman" panose="02020603050405020304" pitchFamily="18" charset="0"/>
                <a:cs typeface="Times New Roman" panose="02020603050405020304" pitchFamily="18" charset="0"/>
              </a:rPr>
              <a:t>At its core, Winkle serves as a dynamic e-commerce platform designed to simplify online shopping and foster a sense of community. Our purpose is to provide a seamless and secure environment where individuals, businesses, and organizations can effortlessly discover, showcase, and purchase a wide array of products. Through Winkle, we aspire to connect people from diverse backgrounds, facilitating global commerce and promoting innovation by embracing a variety of content formats. Ultimately, our website's purpose is to be the trusted destination for all things e-commerce, where convenience, creativity, and connections thrive.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EE4370-367C-08FD-7E7C-1D7D6E4744B3}"/>
              </a:ext>
            </a:extLst>
          </p:cNvPr>
          <p:cNvSpPr txBox="1"/>
          <p:nvPr/>
        </p:nvSpPr>
        <p:spPr>
          <a:xfrm>
            <a:off x="685796" y="303599"/>
            <a:ext cx="4095209"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3. Software Requirements :                                                                                                                                                              </a:t>
            </a: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04852051-7FBC-0C05-DC5C-ECF4732758EB}"/>
              </a:ext>
            </a:extLst>
          </p:cNvPr>
          <p:cNvSpPr txBox="1"/>
          <p:nvPr/>
        </p:nvSpPr>
        <p:spPr>
          <a:xfrm>
            <a:off x="1777035" y="770209"/>
            <a:ext cx="3571271"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Frontend</a:t>
            </a:r>
          </a:p>
          <a:p>
            <a:pPr marL="285750" indent="-285750">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Backend</a:t>
            </a:r>
          </a:p>
          <a:p>
            <a:pPr marL="285750" indent="-285750">
              <a:buFont typeface="Wingdings" panose="05000000000000000000" pitchFamily="2" charset="2"/>
              <a:buChar char="ü"/>
            </a:pPr>
            <a:r>
              <a:rPr lang="en-IN" sz="1400" dirty="0">
                <a:latin typeface="Times New Roman" panose="02020603050405020304" pitchFamily="18" charset="0"/>
                <a:cs typeface="Times New Roman" panose="02020603050405020304" pitchFamily="18" charset="0"/>
              </a:rPr>
              <a:t>Database Management</a:t>
            </a:r>
          </a:p>
          <a:p>
            <a:pPr marL="285750" indent="-285750">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Content Management System (CMS)</a:t>
            </a:r>
          </a:p>
          <a:p>
            <a:pPr marL="285750" indent="-285750">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Payment Gateways</a:t>
            </a:r>
            <a:endParaRPr lang="en-IN" sz="1400" dirty="0">
              <a:latin typeface="Times New Roman" panose="02020603050405020304" pitchFamily="18" charset="0"/>
              <a:cs typeface="Times New Roman" panose="02020603050405020304" pitchFamily="18" charset="0"/>
            </a:endParaRPr>
          </a:p>
        </p:txBody>
      </p:sp>
      <p:sp>
        <p:nvSpPr>
          <p:cNvPr id="8" name="TextBox 6">
            <a:extLst>
              <a:ext uri="{FF2B5EF4-FFF2-40B4-BE49-F238E27FC236}">
                <a16:creationId xmlns:a16="http://schemas.microsoft.com/office/drawing/2014/main" id="{BED724FE-3379-CEFF-015D-D4347DB967C3}"/>
              </a:ext>
            </a:extLst>
          </p:cNvPr>
          <p:cNvSpPr txBox="1"/>
          <p:nvPr/>
        </p:nvSpPr>
        <p:spPr>
          <a:xfrm>
            <a:off x="715322" y="2069843"/>
            <a:ext cx="31886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4. Functional </a:t>
            </a:r>
            <a:r>
              <a:rPr lang="en-IN" dirty="0">
                <a:latin typeface="Times New Roman" panose="02020603050405020304" pitchFamily="18" charset="0"/>
                <a:cs typeface="Times New Roman" panose="02020603050405020304" pitchFamily="18" charset="0"/>
              </a:rPr>
              <a:t>Requirements</a:t>
            </a:r>
            <a:r>
              <a:rPr lang="en-IN" dirty="0"/>
              <a:t> :</a:t>
            </a:r>
          </a:p>
        </p:txBody>
      </p:sp>
      <p:sp>
        <p:nvSpPr>
          <p:cNvPr id="9" name="TextBox 2">
            <a:extLst>
              <a:ext uri="{FF2B5EF4-FFF2-40B4-BE49-F238E27FC236}">
                <a16:creationId xmlns:a16="http://schemas.microsoft.com/office/drawing/2014/main" id="{21AFA486-4943-7B68-7D15-3D6BF06F6ED0}"/>
              </a:ext>
            </a:extLst>
          </p:cNvPr>
          <p:cNvSpPr txBox="1"/>
          <p:nvPr/>
        </p:nvSpPr>
        <p:spPr>
          <a:xfrm>
            <a:off x="1777036" y="2531577"/>
            <a:ext cx="5079098"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User Registration and Profiles</a:t>
            </a: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Product Listings</a:t>
            </a: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Search and Navigation</a:t>
            </a:r>
          </a:p>
          <a:p>
            <a:pPr marL="285750" indent="-285750" algn="just">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Shopping Cart</a:t>
            </a:r>
            <a:endParaRPr lang="en-IN" sz="1400" i="0" dirty="0">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Secure Checkout</a:t>
            </a: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User Reviews and Ratings</a:t>
            </a: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Order History and Tracking</a:t>
            </a:r>
          </a:p>
          <a:p>
            <a:pPr marL="285750" indent="-285750" algn="just">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Mobile Responsiveness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55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664E5-67BC-497A-4FD6-7BC9FE01B4BA}"/>
              </a:ext>
            </a:extLst>
          </p:cNvPr>
          <p:cNvSpPr txBox="1"/>
          <p:nvPr/>
        </p:nvSpPr>
        <p:spPr>
          <a:xfrm>
            <a:off x="606490" y="299580"/>
            <a:ext cx="4572000"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4. Non- Functional Requirements :</a:t>
            </a:r>
          </a:p>
        </p:txBody>
      </p:sp>
      <p:sp>
        <p:nvSpPr>
          <p:cNvPr id="4" name="TextBox 3">
            <a:extLst>
              <a:ext uri="{FF2B5EF4-FFF2-40B4-BE49-F238E27FC236}">
                <a16:creationId xmlns:a16="http://schemas.microsoft.com/office/drawing/2014/main" id="{8AC3B147-207F-DCE9-0C15-281F5A935E0B}"/>
              </a:ext>
            </a:extLst>
          </p:cNvPr>
          <p:cNvSpPr txBox="1"/>
          <p:nvPr/>
        </p:nvSpPr>
        <p:spPr>
          <a:xfrm>
            <a:off x="1829733" y="1073815"/>
            <a:ext cx="3312368"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IN" sz="1400" i="0" dirty="0">
                <a:solidFill>
                  <a:srgbClr val="1F1F1F"/>
                </a:solidFill>
                <a:effectLst/>
                <a:latin typeface="Times New Roman" panose="02020603050405020304" pitchFamily="18" charset="0"/>
                <a:cs typeface="Times New Roman" panose="02020603050405020304" pitchFamily="18" charset="0"/>
              </a:rPr>
              <a:t>Performance</a:t>
            </a:r>
          </a:p>
          <a:p>
            <a:pPr marL="285750" indent="-285750">
              <a:buFont typeface="Wingdings" panose="05000000000000000000" pitchFamily="2" charset="2"/>
              <a:buChar char="ü"/>
            </a:pPr>
            <a:r>
              <a:rPr lang="en-IN" sz="1400" i="0" dirty="0">
                <a:solidFill>
                  <a:srgbClr val="1F1F1F"/>
                </a:solidFill>
                <a:effectLst/>
                <a:latin typeface="Times New Roman" panose="02020603050405020304" pitchFamily="18" charset="0"/>
                <a:cs typeface="Times New Roman" panose="02020603050405020304" pitchFamily="18" charset="0"/>
              </a:rPr>
              <a:t>Reliability</a:t>
            </a:r>
          </a:p>
          <a:p>
            <a:pPr marL="285750" indent="-285750">
              <a:buFont typeface="Wingdings" panose="05000000000000000000" pitchFamily="2" charset="2"/>
              <a:buChar char="ü"/>
            </a:pPr>
            <a:r>
              <a:rPr lang="en-IN" sz="1400" i="0" dirty="0">
                <a:effectLst/>
                <a:latin typeface="Times New Roman" panose="02020603050405020304" pitchFamily="18" charset="0"/>
                <a:cs typeface="Times New Roman" panose="02020603050405020304" pitchFamily="18" charset="0"/>
              </a:rPr>
              <a:t>Availability</a:t>
            </a:r>
            <a:endParaRPr lang="en-IN" sz="1400" i="0" dirty="0">
              <a:solidFill>
                <a:srgbClr val="1F1F1F"/>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1400" i="0" dirty="0">
                <a:solidFill>
                  <a:srgbClr val="1F1F1F"/>
                </a:solidFill>
                <a:effectLst/>
                <a:latin typeface="Times New Roman" panose="02020603050405020304" pitchFamily="18" charset="0"/>
                <a:cs typeface="Times New Roman" panose="02020603050405020304" pitchFamily="18" charset="0"/>
              </a:rPr>
              <a:t>Security</a:t>
            </a:r>
            <a:endParaRPr lang="en-IN" sz="1400" dirty="0">
              <a:solidFill>
                <a:srgbClr val="1F1F1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Scalability </a:t>
            </a: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Usability </a:t>
            </a: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SEO</a:t>
            </a: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Localization </a:t>
            </a: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Mobile </a:t>
            </a:r>
            <a:r>
              <a:rPr lang="en-IN" sz="1400" dirty="0" err="1">
                <a:solidFill>
                  <a:srgbClr val="1F1F1F"/>
                </a:solidFill>
                <a:latin typeface="Times New Roman" panose="02020603050405020304" pitchFamily="18" charset="0"/>
                <a:cs typeface="Times New Roman" panose="02020603050405020304" pitchFamily="18" charset="0"/>
              </a:rPr>
              <a:t>compactability</a:t>
            </a:r>
            <a:r>
              <a:rPr lang="en-IN" sz="1400" dirty="0">
                <a:solidFill>
                  <a:srgbClr val="1F1F1F"/>
                </a:solidFill>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ü"/>
            </a:pPr>
            <a:r>
              <a:rPr lang="en-IN" sz="1400" dirty="0">
                <a:solidFill>
                  <a:srgbClr val="1F1F1F"/>
                </a:solidFill>
                <a:latin typeface="Times New Roman" panose="02020603050405020304" pitchFamily="18" charset="0"/>
                <a:cs typeface="Times New Roman" panose="02020603050405020304" pitchFamily="18" charset="0"/>
              </a:rPr>
              <a:t>Maintainability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04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latin typeface="Times New Roman" panose="02020603050405020304" pitchFamily="18" charset="0"/>
                <a:cs typeface="Times New Roman" panose="02020603050405020304" pitchFamily="18" charset="0"/>
              </a:rPr>
              <a:t>E-Commerce </a:t>
            </a:r>
            <a:r>
              <a:rPr lang="en-US" dirty="0" err="1">
                <a:latin typeface="Times New Roman" panose="02020603050405020304" pitchFamily="18" charset="0"/>
                <a:cs typeface="Times New Roman" panose="02020603050405020304" pitchFamily="18" charset="0"/>
              </a:rPr>
              <a:t>Github</a:t>
            </a:r>
            <a:endParaRPr dirty="0">
              <a:latin typeface="Times New Roman" panose="02020603050405020304" pitchFamily="18" charset="0"/>
              <a:cs typeface="Times New Roman" panose="02020603050405020304" pitchFamily="18" charset="0"/>
            </a:endParaRPr>
          </a:p>
        </p:txBody>
      </p:sp>
      <p:sp>
        <p:nvSpPr>
          <p:cNvPr id="1858" name="Google Shape;1858;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GB" u="sng" dirty="0">
                <a:solidFill>
                  <a:srgbClr val="BD8738"/>
                </a:solidFill>
                <a:latin typeface="Times New Roman" panose="02020603050405020304" pitchFamily="18" charset="0"/>
                <a:cs typeface="Times New Roman" panose="02020603050405020304" pitchFamily="18" charset="0"/>
              </a:rPr>
              <a:t>https://github.com/Rishi963/Naanmudhalvan-FSD-PEC-CA10</a:t>
            </a:r>
            <a:endParaRPr lang="en-GB"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pic>
        <p:nvPicPr>
          <p:cNvPr id="1863" name="Google Shape;1863;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446</Words>
  <Application>Microsoft Office PowerPoint</Application>
  <PresentationFormat>On-screen Show (16:9)</PresentationFormat>
  <Paragraphs>48</Paragraphs>
  <Slides>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EB Garamond Medium</vt:lpstr>
      <vt:lpstr>Wingdings</vt:lpstr>
      <vt:lpstr>Times New Roman</vt:lpstr>
      <vt:lpstr>Public Sans</vt:lpstr>
      <vt:lpstr>arial</vt:lpstr>
      <vt:lpstr>Noto Sans Symbols</vt:lpstr>
      <vt:lpstr>arial</vt:lpstr>
      <vt:lpstr>Calibri</vt:lpstr>
      <vt:lpstr>Simple Light</vt:lpstr>
      <vt:lpstr>PowerPoint Presentation</vt:lpstr>
      <vt:lpstr>E-commerce website Name : WINKLE</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Rishikesh R</cp:lastModifiedBy>
  <cp:revision>5</cp:revision>
  <dcterms:created xsi:type="dcterms:W3CDTF">2020-08-13T11:21:46Z</dcterms:created>
  <dcterms:modified xsi:type="dcterms:W3CDTF">2023-11-10T04:44:54Z</dcterms:modified>
</cp:coreProperties>
</file>